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291" r:id="rId3"/>
    <p:sldId id="289" r:id="rId4"/>
    <p:sldId id="259" r:id="rId5"/>
    <p:sldId id="261" r:id="rId6"/>
    <p:sldId id="263" r:id="rId7"/>
    <p:sldId id="260" r:id="rId8"/>
    <p:sldId id="265" r:id="rId9"/>
    <p:sldId id="266" r:id="rId10"/>
    <p:sldId id="293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7" r:id="rId26"/>
    <p:sldId id="290" r:id="rId27"/>
    <p:sldId id="282" r:id="rId28"/>
    <p:sldId id="283" r:id="rId29"/>
    <p:sldId id="284" r:id="rId30"/>
    <p:sldId id="285" r:id="rId31"/>
    <p:sldId id="286" r:id="rId32"/>
    <p:sldId id="292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FFEBCD"/>
    <a:srgbClr val="FFF5E7"/>
    <a:srgbClr val="FFF4E5"/>
    <a:srgbClr val="FEAB33"/>
    <a:srgbClr val="FFFDFB"/>
    <a:srgbClr val="FC94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47" autoAdjust="0"/>
    <p:restoredTop sz="93120" autoAdjust="0"/>
  </p:normalViewPr>
  <p:slideViewPr>
    <p:cSldViewPr>
      <p:cViewPr>
        <p:scale>
          <a:sx n="94" d="100"/>
          <a:sy n="94" d="100"/>
        </p:scale>
        <p:origin x="1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CFF1A-2218-470E-8B64-996D211B48B0}" type="datetimeFigureOut">
              <a:rPr lang="ru-RU" smtClean="0"/>
              <a:pPr/>
              <a:t>24.01.2013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2D66A-4584-4D96-A68D-60A0C6CACE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2D66A-4584-4D96-A68D-60A0C6CACEC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2D66A-4584-4D96-A68D-60A0C6CACEC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C6C45-24C4-4755-BC3F-89A4B96C2F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6E675-94B2-49EC-80AC-C33B75652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34E48-DD74-431C-89EE-2C2DA49D9C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8329B-A378-4FD8-8974-9F1CFAC998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E098F-A657-4C19-81F1-E1CE92BC1E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578A3-F48E-4CF8-A99E-05134AC0B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89594-92DC-46F6-B39D-65F11A1F0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5AA7E-4C9A-49C2-A8A7-BAB8933A5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A01EB-DCD8-4C55-94AA-EF789D3606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D4108-14B1-4F80-B102-59468462F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D9D68-EE81-496C-8383-38DEB23311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D787A96-BD11-42CB-9411-7D6E66F2B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10"/>
          <p:cNvSpPr txBox="1">
            <a:spLocks noChangeArrowheads="1"/>
          </p:cNvSpPr>
          <p:nvPr/>
        </p:nvSpPr>
        <p:spPr bwMode="auto">
          <a:xfrm>
            <a:off x="1857356" y="1857364"/>
            <a:ext cx="660084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Программный комплекс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автоматизации природоохранной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 предприятия</a:t>
            </a:r>
            <a:endParaRPr lang="ru-RU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«АСМО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экология»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 объектов водопользования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08720"/>
            <a:ext cx="6858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В модуле «Учет водопользования» хранится вся информация по водозаборам и </a:t>
            </a:r>
            <a:r>
              <a:rPr lang="ru-RU" sz="1050" dirty="0" err="1" smtClean="0"/>
              <a:t>водовыпускам</a:t>
            </a:r>
            <a:r>
              <a:rPr lang="ru-RU" sz="1050" dirty="0" smtClean="0"/>
              <a:t>, а также приборам учета воды. Организована связь с водоочистными сооружениями.</a:t>
            </a:r>
            <a:endParaRPr lang="ru-RU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285845"/>
            <a:ext cx="7280910" cy="430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7554" y="2852936"/>
            <a:ext cx="728091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3045" y="3708995"/>
            <a:ext cx="690943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 всех видов разрешительных документов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ПК «АСМО – экология» позволяет учитывать нормативные показатели по всем объектам природоохраны и загрязняющим веществам предприятия с удобной группировкой по виду документа и </a:t>
            </a:r>
            <a:r>
              <a:rPr lang="ru-RU" sz="1050" dirty="0" err="1" smtClean="0"/>
              <a:t>промплощадке</a:t>
            </a:r>
            <a:r>
              <a:rPr lang="ru-RU" sz="1050" dirty="0" smtClean="0"/>
              <a:t>, на которую он выдан.</a:t>
            </a:r>
            <a:endParaRPr lang="ru-RU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484784"/>
            <a:ext cx="7292340" cy="474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08720"/>
            <a:ext cx="685800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Модуль учета разрешительных документов имеет удобные инструменты для быстрого ввода большого количества данных, таких как нормативные значения по годам и кварталам действия разрешения, а также просмотр нормативов в различных разрезах</a:t>
            </a:r>
            <a:endParaRPr lang="ru-RU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 всех видов разрешительных документов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1839" y="1445855"/>
            <a:ext cx="7286625" cy="486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2996952"/>
            <a:ext cx="5389245" cy="292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 паспортов отходов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08720"/>
            <a:ext cx="685800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Форма ввода и просмотра паспортов отходов позволяет учитывать постоянные и временные паспорта, а также заявки на паспорта. При этом на различных вкладках отображается информация по разрешительным документам данного отхода, а также вся история его движения.</a:t>
            </a:r>
            <a:endParaRPr lang="ru-RU" sz="105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1484784"/>
            <a:ext cx="7314286" cy="4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2852936"/>
            <a:ext cx="6820853" cy="218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 движения отходов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50" dirty="0" smtClean="0"/>
              <a:t>Учет образовавшихся, использованных, обезвреженных, переданных другим лицам или полученных от других лиц, а также размещенных за учетный период отходов I - V класса опасности в соответствии с действующим ФККО ведется в соответствии с Приказом Министерства природных ресурсов и экологии РФ № 721 от 1.09.2011 г. «Об утверждении порядка учета в области обращения с отходами». </a:t>
            </a:r>
            <a:endParaRPr lang="ru-RU" sz="105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1695082"/>
            <a:ext cx="7165715" cy="4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Планирование проведения измерений выбросов и сбросов загрязняющих веществ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1086852"/>
            <a:ext cx="685800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План - график проведения измерений количества загрязняющих веществ формируется автоматически и вручную на основании установленного регламента, который определяется периодичностью проведения измерений.</a:t>
            </a:r>
            <a:endParaRPr lang="ru-RU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700808"/>
            <a:ext cx="7326630" cy="457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Просмотр графика проведения измерений в графическом виде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Сформированный график, а также результаты проведения измерений можно посмотреть в графическом виде. Подробная информация по проведенному измерению содержится в карточке измерения.</a:t>
            </a:r>
            <a:endParaRPr lang="ru-RU" sz="105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1428736"/>
            <a:ext cx="7314286" cy="48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 результатов проведенных измерений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Результаты проведенных измерений по выбросам и сбросам загрязняющих веществ хранятся в системе и используются для формирования государственной отчетности.</a:t>
            </a:r>
            <a:endParaRPr lang="ru-RU" sz="105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340768"/>
            <a:ext cx="7285715" cy="27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8252" y="3571876"/>
            <a:ext cx="5525714" cy="266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 количества загрязняющих веществ одной кнопкой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Расчет количества загрязняющих веществ осуществляется по настроенным в соответствующих справочниках методикам. Для расчета необходимо определить лишь входные параметры для формул расчета.</a:t>
            </a:r>
            <a:endParaRPr lang="ru-RU" sz="1050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1523643"/>
            <a:ext cx="6882858" cy="462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 количества загрязняющих веществ одной кнопкой</a:t>
            </a: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Формулы расчета по операциям определяются автоматически из выбранной для применения методики и отображают результаты расчета с полной расшифровкой по каждому из показателей.</a:t>
            </a:r>
            <a:endParaRPr lang="ru-RU" sz="1050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293096"/>
            <a:ext cx="7070477" cy="169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0632" y="1333096"/>
            <a:ext cx="7193334" cy="2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Краткое описание программного комплекса: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728" y="1357298"/>
            <a:ext cx="72866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1100" dirty="0" smtClean="0"/>
              <a:t> сбор, систематизация, хранение и ведение всей информации, необходимой для природоохранного учета</a:t>
            </a:r>
            <a:r>
              <a:rPr lang="en-US" sz="1100" dirty="0" smtClean="0"/>
              <a:t>,</a:t>
            </a:r>
            <a:r>
              <a:rPr lang="ru-RU" sz="1100" dirty="0" smtClean="0"/>
              <a:t> в единой БД;</a:t>
            </a:r>
          </a:p>
          <a:p>
            <a:pPr lvl="0">
              <a:buFont typeface="Arial" pitchFamily="34" charset="0"/>
              <a:buChar char="•"/>
            </a:pPr>
            <a:endParaRPr lang="ru-RU" sz="1100" dirty="0" smtClean="0"/>
          </a:p>
          <a:p>
            <a:pPr lvl="0">
              <a:buFont typeface="Arial" pitchFamily="34" charset="0"/>
              <a:buChar char="•"/>
            </a:pPr>
            <a:r>
              <a:rPr lang="ru-RU" sz="1100" dirty="0" smtClean="0"/>
              <a:t> расчет сумм платежей за негативное воздействие производства на окружающую среду;</a:t>
            </a:r>
          </a:p>
          <a:p>
            <a:pPr lvl="0">
              <a:buFont typeface="Arial" pitchFamily="34" charset="0"/>
              <a:buChar char="•"/>
            </a:pPr>
            <a:endParaRPr lang="ru-RU" sz="1100" dirty="0" smtClean="0"/>
          </a:p>
          <a:p>
            <a:pPr lvl="0">
              <a:buFont typeface="Arial" pitchFamily="34" charset="0"/>
              <a:buChar char="•"/>
            </a:pPr>
            <a:r>
              <a:rPr lang="ru-RU" sz="1100" dirty="0" smtClean="0"/>
              <a:t> обеспечение автоматизации подготовки статистической отчетности и отчетности для внутреннего использования, включая бумажные и электронные формы;</a:t>
            </a:r>
          </a:p>
          <a:p>
            <a:pPr lvl="0">
              <a:buFont typeface="Arial" pitchFamily="34" charset="0"/>
              <a:buChar char="•"/>
            </a:pPr>
            <a:endParaRPr lang="ru-RU" sz="1100" dirty="0" smtClean="0"/>
          </a:p>
          <a:p>
            <a:pPr lvl="0">
              <a:buFont typeface="Arial" pitchFamily="34" charset="0"/>
              <a:buChar char="•"/>
            </a:pPr>
            <a:r>
              <a:rPr lang="ru-RU" sz="1100" dirty="0" smtClean="0"/>
              <a:t> повышение эффективности работы сотрудников ОООС.</a:t>
            </a:r>
          </a:p>
          <a:p>
            <a:endParaRPr lang="ru-RU" sz="1100" dirty="0" smtClean="0"/>
          </a:p>
        </p:txBody>
      </p:sp>
      <p:sp>
        <p:nvSpPr>
          <p:cNvPr id="11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Основные функции, реализуемые ПК «АСМО – Экология»:</a:t>
            </a:r>
          </a:p>
          <a:p>
            <a:pPr algn="just">
              <a:defRPr/>
            </a:pPr>
            <a:endParaRPr lang="ru-RU" sz="105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28728" y="3350643"/>
            <a:ext cx="414340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Программное обеспечение ПК обеспечивает два уровня представления информации. Верхний уровень – </a:t>
            </a:r>
            <a:r>
              <a:rPr lang="ru-RU" sz="1100" dirty="0" err="1" smtClean="0"/>
              <a:t>уровень</a:t>
            </a:r>
            <a:r>
              <a:rPr lang="ru-RU" sz="1100" dirty="0" smtClean="0"/>
              <a:t> Управления предприятия, и нижний уровень – </a:t>
            </a:r>
            <a:r>
              <a:rPr lang="ru-RU" sz="1100" dirty="0" err="1" smtClean="0"/>
              <a:t>уровень</a:t>
            </a:r>
            <a:r>
              <a:rPr lang="ru-RU" sz="1100" dirty="0" smtClean="0"/>
              <a:t> Филиалов предприятия. </a:t>
            </a:r>
          </a:p>
          <a:p>
            <a:endParaRPr lang="ru-RU" sz="1100" dirty="0" smtClean="0"/>
          </a:p>
          <a:p>
            <a:r>
              <a:rPr lang="ru-RU" sz="1100" dirty="0" smtClean="0"/>
              <a:t>Модули ПК связаны посредством использования единой информационной базы данных. Единая БД обеспечивает актуальность, полноту и достоверность информации о движении отходов, объемах выбросов и сбросов ЗВ, суммах платежей за негативное воздействие на окружающую среду, что в свою очередь обеспечивает правильность и упрощение формирования сводной отчетности по предприятию.</a:t>
            </a:r>
            <a:endParaRPr lang="ru-RU" sz="11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2643182"/>
            <a:ext cx="2628900" cy="360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>
                <a:solidFill>
                  <a:srgbClr val="FFEBCD"/>
                </a:solidFill>
              </a:rPr>
              <a:t> </a:t>
            </a:r>
            <a:r>
              <a:rPr lang="ru-RU" sz="1000" u="sng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Коэффициенты объектов природоохраны для расчета экологических платежей</a:t>
            </a: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1034152"/>
            <a:ext cx="6858000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50" dirty="0" smtClean="0"/>
              <a:t>Расчет ежеквартальной и годовой платы за негативное воздействие на окружающую среду выполняется на основании данных учета выбросов ЗВ в атмосферный воздух, сбросов ЗВ в водные объекты, учета отходов предприятия. </a:t>
            </a:r>
          </a:p>
          <a:p>
            <a:pPr algn="just"/>
            <a:r>
              <a:rPr lang="ru-RU" sz="1050" dirty="0" smtClean="0"/>
              <a:t>Для корректности проведения расчетов ПК «</a:t>
            </a:r>
            <a:r>
              <a:rPr lang="ru-RU" sz="1050" dirty="0" err="1" smtClean="0"/>
              <a:t>АСМО-экология</a:t>
            </a:r>
            <a:r>
              <a:rPr lang="ru-RU" sz="1050" dirty="0" smtClean="0"/>
              <a:t>» позволяет настроить повышающие </a:t>
            </a:r>
            <a:r>
              <a:rPr lang="ru-RU" sz="1050" dirty="0" err="1" smtClean="0"/>
              <a:t>коэффиенты</a:t>
            </a:r>
            <a:r>
              <a:rPr lang="ru-RU" sz="1050" dirty="0" smtClean="0"/>
              <a:t> для объектов природоохраны.</a:t>
            </a:r>
            <a:endParaRPr lang="ru-RU" sz="105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2023565"/>
            <a:ext cx="7314286" cy="392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 экологических платежей за период с подробной расшифровкой расчета по каждому из объектов природоохраны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1086852"/>
            <a:ext cx="6858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Расчет платы за негативное воздействие на окружающую среду предоставляет подробную расшифровку результатов расчета, а также информацию о </a:t>
            </a:r>
            <a:r>
              <a:rPr lang="ru-RU" sz="1050" dirty="0" smtClean="0"/>
              <a:t>сверхнормативных </a:t>
            </a:r>
            <a:r>
              <a:rPr lang="ru-RU" sz="1050" dirty="0" smtClean="0"/>
              <a:t>и сверхлимитных платежах.</a:t>
            </a:r>
            <a:endParaRPr lang="ru-RU" sz="105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665875"/>
            <a:ext cx="7558096" cy="449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экологических платежей в любом разрезе информации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ПК «</a:t>
            </a:r>
            <a:r>
              <a:rPr lang="ru-RU" sz="1050" dirty="0" err="1" smtClean="0"/>
              <a:t>АСМО-экология</a:t>
            </a:r>
            <a:r>
              <a:rPr lang="ru-RU" sz="1050" dirty="0" smtClean="0"/>
              <a:t>» позволяет просмотреть результаты расчета экологических платежей за любой период в разрезе филиалов, </a:t>
            </a:r>
            <a:r>
              <a:rPr lang="ru-RU" sz="1050" dirty="0" err="1" smtClean="0"/>
              <a:t>промплощадок</a:t>
            </a:r>
            <a:r>
              <a:rPr lang="ru-RU" sz="1050" dirty="0" smtClean="0"/>
              <a:t>, загрязняющих веществ, подсвечивая информацию по сверхнормативным и сверхлимитным платежам.</a:t>
            </a:r>
            <a:endParaRPr lang="ru-RU" sz="105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0184" y="1556040"/>
            <a:ext cx="7558096" cy="180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3643314"/>
            <a:ext cx="7445906" cy="228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Планирование и учет мероприятий для достижения экологических целей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Модуль предоставляет общие статистические данные по всем запланированным мероприятиям, направленным на улучшение экологической обстановки и </a:t>
            </a:r>
            <a:r>
              <a:rPr lang="ru-RU" sz="1050" dirty="0" smtClean="0"/>
              <a:t>устранение </a:t>
            </a:r>
            <a:r>
              <a:rPr lang="ru-RU" sz="1050" dirty="0" smtClean="0"/>
              <a:t>нарушений действующего законодательства, а также перечень мероприятий по видам планов.</a:t>
            </a:r>
            <a:endParaRPr lang="ru-RU" sz="105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1479127"/>
            <a:ext cx="7168382" cy="223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3930520"/>
            <a:ext cx="7097524" cy="23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  <p:sp>
        <p:nvSpPr>
          <p:cNvPr id="14" name="Text Box 1042"/>
          <p:cNvSpPr txBox="1">
            <a:spLocks noChangeArrowheads="1"/>
          </p:cNvSpPr>
          <p:nvPr/>
        </p:nvSpPr>
        <p:spPr bwMode="auto">
          <a:xfrm>
            <a:off x="1547664" y="3679140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Запланированные мероприятия можно включить в другие планы работ:</a:t>
            </a:r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 результатов проведения экологического контроля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691680" y="836712"/>
            <a:ext cx="685800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В составе ПК «АСМО – Экология» функция экологического контроля реализуется в виде учета проведенных государственных и ведомственных проверок, планирования и учета выполнения мероприятий, направленных на устранение выявленных несоответствий.</a:t>
            </a:r>
            <a:endParaRPr lang="ru-RU" sz="105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568549"/>
            <a:ext cx="7528572" cy="294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8074" y="4077072"/>
            <a:ext cx="6154286" cy="2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статистическая отчетность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Система позволяет быстро сформировать государственную и внутреннюю отчетность за любой период</a:t>
            </a:r>
            <a:endParaRPr lang="ru-RU" sz="105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1142984"/>
            <a:ext cx="7200001" cy="252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143248"/>
            <a:ext cx="5022857" cy="285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4055063"/>
            <a:ext cx="7074286" cy="20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статистическая отчетность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928670"/>
            <a:ext cx="5011429" cy="377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3000372"/>
            <a:ext cx="5451429" cy="3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количества загрязняющих веществ предприятия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ПК «</a:t>
            </a:r>
            <a:r>
              <a:rPr lang="ru-RU" sz="1050" dirty="0" err="1" smtClean="0"/>
              <a:t>АСМО-экология</a:t>
            </a:r>
            <a:r>
              <a:rPr lang="ru-RU" sz="1050" dirty="0" smtClean="0"/>
              <a:t>» предоставляет всю необходимую информацию и в графическом виде </a:t>
            </a:r>
            <a:r>
              <a:rPr lang="en-US" sz="1050" dirty="0" smtClean="0"/>
              <a:t>c</a:t>
            </a:r>
            <a:r>
              <a:rPr lang="ru-RU" sz="1050" dirty="0" smtClean="0"/>
              <a:t> возможностью вывода информации в </a:t>
            </a:r>
            <a:r>
              <a:rPr lang="en-US" sz="1050" dirty="0" smtClean="0"/>
              <a:t>Excel </a:t>
            </a:r>
            <a:r>
              <a:rPr lang="ru-RU" sz="1050" dirty="0" smtClean="0"/>
              <a:t>и </a:t>
            </a:r>
            <a:r>
              <a:rPr lang="en-US" sz="1050" dirty="0" smtClean="0"/>
              <a:t>Word.</a:t>
            </a:r>
            <a:endParaRPr lang="ru-RU" sz="1050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9" y="1331270"/>
            <a:ext cx="7114223" cy="490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Анализ</a:t>
            </a:r>
            <a:endParaRPr lang="ru-RU" sz="1000" u="sng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сумм экологических платежей предприятия в различных разрезах информации</a:t>
            </a: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1086852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При этом диаграммы можно отфильтровать по различным критериям, настроить на свой вкус.</a:t>
            </a:r>
            <a:endParaRPr lang="ru-RU" sz="10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2170" y="1628800"/>
            <a:ext cx="7314286" cy="38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</a:t>
            </a:r>
            <a:r>
              <a:rPr lang="ru-RU" sz="1000" u="sng" dirty="0" smtClean="0">
                <a:solidFill>
                  <a:srgbClr val="FFEBCD"/>
                </a:solidFill>
              </a:rPr>
              <a:t>Анализ</a:t>
            </a:r>
            <a:endParaRPr lang="ru-RU" sz="1000" u="sng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изменения экологических платежей за любой период в любом разрезе информации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412776"/>
            <a:ext cx="7314286" cy="450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</a:t>
            </a:r>
            <a:r>
              <a:rPr lang="ru-RU" sz="1000" u="sng" dirty="0" smtClean="0">
                <a:solidFill>
                  <a:srgbClr val="FFEBCD"/>
                </a:solidFill>
              </a:rPr>
              <a:t>Анализ</a:t>
            </a:r>
            <a:endParaRPr lang="ru-RU" sz="1000" u="sng" dirty="0">
              <a:solidFill>
                <a:srgbClr val="FFEBCD"/>
              </a:solidFill>
            </a:endParaRPr>
          </a:p>
        </p:txBody>
      </p:sp>
      <p:sp>
        <p:nvSpPr>
          <p:cNvPr id="13" name="Text Box 1042"/>
          <p:cNvSpPr txBox="1">
            <a:spLocks noChangeArrowheads="1"/>
          </p:cNvSpPr>
          <p:nvPr/>
        </p:nvSpPr>
        <p:spPr bwMode="auto">
          <a:xfrm>
            <a:off x="1714500" y="1086852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При этом диаграммы можно отфильтровать по различным критериям, настроить на свой вкус.</a:t>
            </a:r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57290" y="2428868"/>
            <a:ext cx="2304256" cy="792088"/>
          </a:xfrm>
          <a:prstGeom prst="roundRect">
            <a:avLst/>
          </a:prstGeom>
          <a:solidFill>
            <a:srgbClr val="FFEBCD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Модуль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учета отходов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предприятия</a:t>
            </a:r>
            <a:endParaRPr lang="ru-RU" sz="12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00826" y="2428868"/>
            <a:ext cx="2304256" cy="792088"/>
          </a:xfrm>
          <a:prstGeom prst="roundRect">
            <a:avLst/>
          </a:prstGeom>
          <a:solidFill>
            <a:srgbClr val="FFEBCD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Модуль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учета водопотребления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и  водоотведения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82256" y="1214422"/>
            <a:ext cx="2304256" cy="796095"/>
          </a:xfrm>
          <a:prstGeom prst="roundRect">
            <a:avLst/>
          </a:prstGeom>
          <a:solidFill>
            <a:srgbClr val="FFEBCD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Модуль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ведения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НСИ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82256" y="2428868"/>
            <a:ext cx="2304256" cy="792088"/>
          </a:xfrm>
          <a:prstGeom prst="roundRect">
            <a:avLst/>
          </a:prstGeom>
          <a:solidFill>
            <a:srgbClr val="FFEBCD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Модуль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учета выбросов ЗВ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в атмосферный воздух</a:t>
            </a:r>
            <a:endParaRPr lang="ru-RU" sz="12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82256" y="3714752"/>
            <a:ext cx="2304256" cy="1000132"/>
          </a:xfrm>
          <a:prstGeom prst="roundRect">
            <a:avLst/>
          </a:prstGeom>
          <a:solidFill>
            <a:srgbClr val="FFEBCD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Модуль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расчета платы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за негативное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воздействие на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окружающую среду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00826" y="3714752"/>
            <a:ext cx="2304256" cy="1000132"/>
          </a:xfrm>
          <a:prstGeom prst="roundRect">
            <a:avLst/>
          </a:prstGeom>
          <a:solidFill>
            <a:srgbClr val="FFEBCD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Модуль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формирования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государственной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статистической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отчетности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57290" y="3714752"/>
            <a:ext cx="2304256" cy="1004142"/>
          </a:xfrm>
          <a:prstGeom prst="roundRect">
            <a:avLst/>
          </a:prstGeom>
          <a:solidFill>
            <a:srgbClr val="FFEBCD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Модуль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формирования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внутренней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отчетности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предприятия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000496" y="5072074"/>
            <a:ext cx="2304256" cy="1000132"/>
          </a:xfrm>
          <a:prstGeom prst="roundRect">
            <a:avLst/>
          </a:prstGeom>
          <a:solidFill>
            <a:srgbClr val="FFEBCD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Модуль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документооборота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государственного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экологического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контроля</a:t>
            </a:r>
          </a:p>
        </p:txBody>
      </p:sp>
      <p:cxnSp>
        <p:nvCxnSpPr>
          <p:cNvPr id="19" name="Прямая со стрелкой 18"/>
          <p:cNvCxnSpPr>
            <a:stCxn id="12" idx="1"/>
            <a:endCxn id="10" idx="0"/>
          </p:cNvCxnSpPr>
          <p:nvPr/>
        </p:nvCxnSpPr>
        <p:spPr>
          <a:xfrm rot="10800000" flipV="1">
            <a:off x="2509418" y="1612470"/>
            <a:ext cx="1472838" cy="8163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2" idx="2"/>
            <a:endCxn id="13" idx="0"/>
          </p:cNvCxnSpPr>
          <p:nvPr/>
        </p:nvCxnSpPr>
        <p:spPr>
          <a:xfrm rot="5400000">
            <a:off x="4925209" y="2219692"/>
            <a:ext cx="41835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2" idx="3"/>
            <a:endCxn id="11" idx="0"/>
          </p:cNvCxnSpPr>
          <p:nvPr/>
        </p:nvCxnSpPr>
        <p:spPr>
          <a:xfrm>
            <a:off x="6286512" y="1612470"/>
            <a:ext cx="1366442" cy="8163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500298" y="3429000"/>
            <a:ext cx="5143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0" idx="2"/>
            <a:endCxn id="16" idx="0"/>
          </p:cNvCxnSpPr>
          <p:nvPr/>
        </p:nvCxnSpPr>
        <p:spPr>
          <a:xfrm rot="5400000">
            <a:off x="2262520" y="3467854"/>
            <a:ext cx="49379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3" idx="2"/>
            <a:endCxn id="14" idx="0"/>
          </p:cNvCxnSpPr>
          <p:nvPr/>
        </p:nvCxnSpPr>
        <p:spPr>
          <a:xfrm rot="5400000">
            <a:off x="4887486" y="3467854"/>
            <a:ext cx="49379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1" idx="2"/>
            <a:endCxn id="15" idx="0"/>
          </p:cNvCxnSpPr>
          <p:nvPr/>
        </p:nvCxnSpPr>
        <p:spPr>
          <a:xfrm rot="5400000">
            <a:off x="7406056" y="3467854"/>
            <a:ext cx="49379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Функциональный состав программного комплекса: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>
                <a:solidFill>
                  <a:srgbClr val="FFEBCD"/>
                </a:solidFill>
              </a:rPr>
              <a:t> </a:t>
            </a:r>
            <a:r>
              <a:rPr lang="ru-RU" sz="1000" u="sng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количества выявленных несоответствий и результатов их устранения за любой период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1086852"/>
            <a:ext cx="6858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Например, данная позволяет проанализировать выявленные и устраненные несоответствия при проведении различных видов экологического контроля за последние 3 года.</a:t>
            </a:r>
            <a:endParaRPr lang="ru-RU" sz="105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4178" y="1577851"/>
            <a:ext cx="7314286" cy="43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</a:t>
            </a:r>
            <a:r>
              <a:rPr lang="ru-RU" sz="1000" u="sng" dirty="0" smtClean="0">
                <a:solidFill>
                  <a:srgbClr val="FFEBCD"/>
                </a:solidFill>
              </a:rPr>
              <a:t>Анализ</a:t>
            </a:r>
            <a:endParaRPr lang="ru-RU" sz="1000" u="sng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Оперативные задачи и контроль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Окно оперативных задач предоставляет возможность оперативного контроля и редактирования информации по нерешенным на текущий момент вопросам. При этом можно быстро перейти к соответствующей названию задачи функции, в которой можно просмотреть информацию или выполнить работу по ее редактированию. </a:t>
            </a:r>
            <a:endParaRPr lang="ru-RU" sz="105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628800"/>
            <a:ext cx="7558096" cy="321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</a:t>
            </a:r>
            <a:r>
              <a:rPr lang="ru-RU" sz="1000" u="sng" dirty="0" smtClean="0">
                <a:solidFill>
                  <a:srgbClr val="FFEBCD"/>
                </a:solidFill>
              </a:rPr>
              <a:t>Анализ</a:t>
            </a:r>
            <a:endParaRPr lang="ru-RU" sz="1000" u="sng" dirty="0">
              <a:solidFill>
                <a:srgbClr val="FFEBCD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356992"/>
            <a:ext cx="4860608" cy="181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4653136"/>
            <a:ext cx="6074093" cy="159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571736" y="4000504"/>
            <a:ext cx="5111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Спасибо за </a:t>
            </a: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внимание.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857356" y="928670"/>
            <a:ext cx="660084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Программный комплекс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автоматизации природоохранной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 предприятия</a:t>
            </a:r>
            <a:endParaRPr lang="ru-RU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«АСМО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экология»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НСИ. Группы объектов природоохраны и их характеристики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851655"/>
            <a:ext cx="685800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Для каждой группы объектов природоохраны определяются технические характеристики, варианты их значений, а также дополнительные справочные данные. Состав групп устройств и список характеристик могут дополняться пользователем. </a:t>
            </a:r>
            <a:endParaRPr lang="ru-RU" sz="105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389377"/>
            <a:ext cx="7314286" cy="489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НСИ. Справочник отходов и загрязняющих веществ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Единый справочник загрязняющих веществ позволяет группировать данные по удобным пользователю классификациям. Для каждого загрязняющего вещества также ведется норматив платы.</a:t>
            </a:r>
            <a:endParaRPr lang="ru-RU" sz="105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2099" y="1469217"/>
            <a:ext cx="7107619" cy="476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</a:t>
            </a:r>
            <a:r>
              <a:rPr lang="ru-RU" sz="1000" u="sng" dirty="0" smtClean="0">
                <a:solidFill>
                  <a:srgbClr val="FFEBCD"/>
                </a:solidFill>
              </a:rPr>
              <a:t>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2" y="4572008"/>
            <a:ext cx="4206240" cy="169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НСИ. Справочники методик расчета ЗВ и платежей.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Механизм настройки расчетов позволяет сконфигурировать в ПК любую методику расчета количества ЗВ, а также расчета платы за негативное воздействие на окружающую среду.</a:t>
            </a:r>
            <a:endParaRPr lang="ru-RU" sz="105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345843"/>
            <a:ext cx="7453334" cy="453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</a:t>
            </a:r>
            <a:r>
              <a:rPr lang="ru-RU" sz="1000" u="sng" dirty="0" smtClean="0">
                <a:solidFill>
                  <a:srgbClr val="FFEBCD"/>
                </a:solidFill>
              </a:rPr>
              <a:t>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4214818"/>
            <a:ext cx="62198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НСИ. Поддержка историчности, актуальность значений в соответствии с законодательством.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1086852"/>
            <a:ext cx="6858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Все значения справочников имеют период действия, что позволяет поддерживать историчность значений, и использовать нужное значение в зависимости от периода учета или расчета.</a:t>
            </a:r>
            <a:endParaRPr lang="ru-RU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1484784"/>
            <a:ext cx="603504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2686462"/>
            <a:ext cx="7280000" cy="362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 объектов накопления отходов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Для учета объектов используется единая форма с группировкой данных по подразделениям и группам объектов природоохраны. В модуле учета отходов хранится информация о МВН и полигонах.</a:t>
            </a:r>
            <a:endParaRPr lang="ru-RU" sz="105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1357298"/>
            <a:ext cx="7314286" cy="487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501008"/>
            <a:ext cx="5737860" cy="263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6381750"/>
            <a:ext cx="431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6453188"/>
            <a:ext cx="24098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8893175" y="260350"/>
            <a:ext cx="250825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04" name="Picture 13" descr="C:\7\фон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350"/>
            <a:ext cx="1301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5"/>
          <p:cNvSpPr>
            <a:spLocks noChangeArrowheads="1"/>
          </p:cNvSpPr>
          <p:nvPr/>
        </p:nvSpPr>
        <p:spPr bwMode="auto">
          <a:xfrm>
            <a:off x="0" y="0"/>
            <a:ext cx="9144000" cy="260350"/>
          </a:xfrm>
          <a:prstGeom prst="rect">
            <a:avLst/>
          </a:prstGeom>
          <a:gradFill rotWithShape="1">
            <a:gsLst>
              <a:gs pos="0">
                <a:srgbClr val="FEAB33"/>
              </a:gs>
              <a:gs pos="100000">
                <a:srgbClr val="FFFDF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57313" y="476250"/>
            <a:ext cx="7500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 объектов выбросов в атмосферный воздух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42"/>
          <p:cNvSpPr txBox="1">
            <a:spLocks noChangeArrowheads="1"/>
          </p:cNvSpPr>
          <p:nvPr/>
        </p:nvSpPr>
        <p:spPr bwMode="auto">
          <a:xfrm>
            <a:off x="1714500" y="928688"/>
            <a:ext cx="6858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 smtClean="0"/>
              <a:t>В модуле «Учет выбросов ЗВ в атмосферный воздух» ПК позволяет учитывать весь перечень ИВ и ИЗА со всем необходимым набором характеристик – </a:t>
            </a:r>
            <a:r>
              <a:rPr lang="ru-RU" sz="1050" dirty="0" err="1" smtClean="0"/>
              <a:t>промплощадка</a:t>
            </a:r>
            <a:r>
              <a:rPr lang="ru-RU" sz="1050" dirty="0" smtClean="0"/>
              <a:t>, </a:t>
            </a:r>
            <a:r>
              <a:rPr lang="ru-RU" sz="1050" dirty="0" err="1" smtClean="0"/>
              <a:t>проиводственный</a:t>
            </a:r>
            <a:r>
              <a:rPr lang="ru-RU" sz="1050" dirty="0" smtClean="0"/>
              <a:t> цех, номер объекта и т.д.</a:t>
            </a:r>
            <a:endParaRPr lang="ru-RU" sz="105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334455"/>
            <a:ext cx="7314286" cy="490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72008" y="1643050"/>
            <a:ext cx="1475656" cy="47089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FFEBCD"/>
                </a:solidFill>
              </a:rPr>
              <a:t> </a:t>
            </a:r>
            <a:r>
              <a:rPr lang="ru-RU" sz="1000" dirty="0" smtClean="0">
                <a:solidFill>
                  <a:srgbClr val="FFEBCD"/>
                </a:solidFill>
              </a:rPr>
              <a:t>Краткое описание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u="sng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НСИ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u="sng" dirty="0" smtClean="0">
                <a:solidFill>
                  <a:srgbClr val="FFEBCD"/>
                </a:solidFill>
              </a:rPr>
              <a:t> Учет объектов природоохраны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Разрешительные документы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Учет и расчет ЗВ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 Расчет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Мероприятия и     эк. контроль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Отчетность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1000" dirty="0" smtClean="0">
              <a:solidFill>
                <a:srgbClr val="FFEBCD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rgbClr val="FFEBCD"/>
                </a:solidFill>
              </a:rPr>
              <a:t> Анализ</a:t>
            </a:r>
            <a:endParaRPr lang="ru-RU" sz="1000" dirty="0">
              <a:solidFill>
                <a:srgbClr val="FFEBCD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429000"/>
            <a:ext cx="5657850" cy="287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4725144"/>
            <a:ext cx="5033963" cy="155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a:spPr>
      <a:bodyPr wrap="square">
        <a:spAutoFit/>
      </a:bodyPr>
      <a:lstStyle>
        <a:defPPr>
          <a:lnSpc>
            <a:spcPct val="150000"/>
          </a:lnSpc>
          <a:buFont typeface="Arial" pitchFamily="34" charset="0"/>
          <a:buChar char="•"/>
          <a:defRPr sz="1000" dirty="0">
            <a:solidFill>
              <a:srgbClr val="FFEBCD"/>
            </a:solidFill>
          </a:defRPr>
        </a:defPPr>
      </a:lstStyle>
    </a:tx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2465</TotalTime>
  <Words>2035</Words>
  <Application>Microsoft Office PowerPoint</Application>
  <PresentationFormat>Экран (4:3)</PresentationFormat>
  <Paragraphs>619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vm</dc:creator>
  <cp:lastModifiedBy>gin</cp:lastModifiedBy>
  <cp:revision>301</cp:revision>
  <dcterms:created xsi:type="dcterms:W3CDTF">2011-12-26T10:56:13Z</dcterms:created>
  <dcterms:modified xsi:type="dcterms:W3CDTF">2013-01-24T07:07:01Z</dcterms:modified>
</cp:coreProperties>
</file>